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5" r:id="rId2"/>
  </p:sldMasterIdLst>
  <p:handoutMasterIdLst>
    <p:handoutMasterId r:id="rId12"/>
  </p:handoutMasterIdLst>
  <p:sldIdLst>
    <p:sldId id="268" r:id="rId3"/>
    <p:sldId id="269" r:id="rId4"/>
    <p:sldId id="274" r:id="rId5"/>
    <p:sldId id="260" r:id="rId6"/>
    <p:sldId id="270" r:id="rId7"/>
    <p:sldId id="272" r:id="rId8"/>
    <p:sldId id="271" r:id="rId9"/>
    <p:sldId id="273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1" autoAdjust="0"/>
    <p:restoredTop sz="94766"/>
  </p:normalViewPr>
  <p:slideViewPr>
    <p:cSldViewPr snapToGrid="0" snapToObjects="1">
      <p:cViewPr varScale="1">
        <p:scale>
          <a:sx n="151" d="100"/>
          <a:sy n="151" d="100"/>
        </p:scale>
        <p:origin x="216" y="3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199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6BEA4-3380-48D9-AF1B-A5B58F9DE313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47A04-5F09-4D31-AC1A-3CC03DCE0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8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ex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1" y="847725"/>
            <a:ext cx="9143999" cy="362281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71475" y="952499"/>
            <a:ext cx="3543300" cy="33623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476750" y="952500"/>
            <a:ext cx="4505325" cy="33623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3200">
                <a:solidFill>
                  <a:schemeClr val="bg1"/>
                </a:solidFill>
              </a:defRPr>
            </a:lvl3pPr>
            <a:lvl4pPr>
              <a:defRPr sz="3200">
                <a:solidFill>
                  <a:schemeClr val="bg1"/>
                </a:solidFill>
              </a:defRPr>
            </a:lvl4pPr>
            <a:lvl5pPr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84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ext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" y="857250"/>
            <a:ext cx="9143999" cy="361328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71475" y="952499"/>
            <a:ext cx="3543300" cy="33623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476750" y="952500"/>
            <a:ext cx="4505325" cy="3362325"/>
          </a:xfrm>
        </p:spPr>
        <p:txBody>
          <a:bodyPr>
            <a:normAutofit/>
          </a:bodyPr>
          <a:lstStyle>
            <a:lvl1pPr>
              <a:defRPr lang="en-US"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3200">
                <a:solidFill>
                  <a:schemeClr val="bg1"/>
                </a:solidFill>
              </a:defRPr>
            </a:lvl3pPr>
            <a:lvl4pPr>
              <a:defRPr sz="3200">
                <a:solidFill>
                  <a:schemeClr val="bg1"/>
                </a:solidFill>
              </a:defRPr>
            </a:lvl4pPr>
            <a:lvl5pPr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467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graph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57200" y="866775"/>
            <a:ext cx="8229600" cy="3600450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8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57200" y="885825"/>
            <a:ext cx="2884126" cy="3332656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/>
          </p:nvPr>
        </p:nvSpPr>
        <p:spPr>
          <a:xfrm>
            <a:off x="3133177" y="885825"/>
            <a:ext cx="2884126" cy="3332656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/>
          </p:nvPr>
        </p:nvSpPr>
        <p:spPr>
          <a:xfrm>
            <a:off x="5802674" y="885825"/>
            <a:ext cx="2884126" cy="3332656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8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graph 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857250"/>
            <a:ext cx="9143999" cy="36132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57200" y="857250"/>
            <a:ext cx="8229600" cy="3613289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4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graphs 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838200"/>
            <a:ext cx="9143999" cy="363233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457200" y="1163564"/>
            <a:ext cx="2884126" cy="3054917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1"/>
          </p:nvPr>
        </p:nvSpPr>
        <p:spPr>
          <a:xfrm>
            <a:off x="3133177" y="1163564"/>
            <a:ext cx="2884126" cy="3054917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2"/>
          </p:nvPr>
        </p:nvSpPr>
        <p:spPr>
          <a:xfrm>
            <a:off x="5802674" y="1163564"/>
            <a:ext cx="2884126" cy="3054917"/>
          </a:xfrm>
        </p:spPr>
        <p:txBody>
          <a:bodyPr lIns="457200" r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7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353050" y="1828800"/>
            <a:ext cx="3133725" cy="914400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 and Affiliation</a:t>
            </a:r>
          </a:p>
          <a:p>
            <a:pPr lvl="0"/>
            <a:r>
              <a:rPr lang="en-US" dirty="0"/>
              <a:t>Date</a:t>
            </a:r>
          </a:p>
          <a:p>
            <a:pPr lvl="0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322" y="3631721"/>
            <a:ext cx="1590939" cy="6947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612" y="3707758"/>
            <a:ext cx="1994560" cy="6186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171" y="3631721"/>
            <a:ext cx="791747" cy="72741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72174" y="745707"/>
            <a:ext cx="8795084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3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enter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28031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FWS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353050" y="1828800"/>
            <a:ext cx="3133725" cy="914400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 and Affiliation</a:t>
            </a:r>
          </a:p>
          <a:p>
            <a:pPr lvl="0"/>
            <a:r>
              <a:rPr lang="en-US"/>
              <a:t>Date</a:t>
            </a:r>
          </a:p>
          <a:p>
            <a:pPr lvl="0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43" y="3549277"/>
            <a:ext cx="1590939" cy="6947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091" y="3554335"/>
            <a:ext cx="791747" cy="72741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448" y="3560731"/>
            <a:ext cx="498163" cy="6425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930" y="3555533"/>
            <a:ext cx="537103" cy="641018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72174" y="745707"/>
            <a:ext cx="8795084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3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enter presentation title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906" y="3587295"/>
            <a:ext cx="1994560" cy="61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1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63159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34382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457201" y="4662458"/>
            <a:ext cx="1568378" cy="2769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www.usanpn.org</a:t>
            </a:r>
          </a:p>
        </p:txBody>
      </p:sp>
      <p:pic>
        <p:nvPicPr>
          <p:cNvPr id="7" name="Picture 6" descr="usgs_logo-black.ai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208" y="4614879"/>
            <a:ext cx="1028886" cy="3789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777" y="4614879"/>
            <a:ext cx="1195023" cy="37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0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49" r:id="rId3"/>
    <p:sldLayoutId id="2147483663" r:id="rId4"/>
    <p:sldLayoutId id="2147483662" r:id="rId5"/>
    <p:sldLayoutId id="2147483664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43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723901"/>
            <a:ext cx="9143999" cy="37466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3787811" y="4662458"/>
            <a:ext cx="1568378" cy="2769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www.usanpn.org</a:t>
            </a:r>
          </a:p>
        </p:txBody>
      </p:sp>
    </p:spTree>
    <p:extLst>
      <p:ext uri="{BB962C8B-B14F-4D97-AF65-F5344CB8AC3E}">
        <p14:creationId xmlns:p14="http://schemas.microsoft.com/office/powerpoint/2010/main" val="239499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43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75000"/>
              <a:lumOff val="2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Machine Learning and Pollen Forecasting</a:t>
            </a:r>
          </a:p>
          <a:p>
            <a:r>
              <a:rPr lang="en-US" dirty="0"/>
              <a:t>Sydney Filler and Kathy </a:t>
            </a:r>
            <a:r>
              <a:rPr lang="en-US" dirty="0" err="1"/>
              <a:t>Gerst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48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61951" y="820641"/>
            <a:ext cx="4836582" cy="3421159"/>
          </a:xfrm>
        </p:spPr>
        <p:txBody>
          <a:bodyPr>
            <a:normAutofit/>
          </a:bodyPr>
          <a:lstStyle/>
          <a:p>
            <a:r>
              <a:rPr lang="en-US" dirty="0"/>
              <a:t>Goals for predicting pollen</a:t>
            </a:r>
          </a:p>
          <a:p>
            <a:r>
              <a:rPr lang="en-US" dirty="0"/>
              <a:t>Unique challenges posed by pollen data</a:t>
            </a:r>
          </a:p>
          <a:p>
            <a:r>
              <a:rPr lang="en-US" dirty="0"/>
              <a:t>Why machine learning is a unique solution</a:t>
            </a:r>
          </a:p>
        </p:txBody>
      </p:sp>
      <p:pic>
        <p:nvPicPr>
          <p:cNvPr id="6" name="Picture 5" descr="A group of pink flowers on a tree branch&#10;&#10;Description automatically generated">
            <a:extLst>
              <a:ext uri="{FF2B5EF4-FFF2-40B4-BE49-F238E27FC236}">
                <a16:creationId xmlns:a16="http://schemas.microsoft.com/office/drawing/2014/main" id="{2FABD92F-3A88-B744-9EED-4D81C735E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399861"/>
            <a:ext cx="3394076" cy="226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0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Methodology &amp; Data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6087" y="890587"/>
            <a:ext cx="8658513" cy="33623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15 </a:t>
            </a:r>
            <a:r>
              <a:rPr lang="en-US" dirty="0" err="1"/>
              <a:t>Daymet</a:t>
            </a:r>
            <a:r>
              <a:rPr lang="en-US" dirty="0"/>
              <a:t> climate variables from USA-NPN website, used Status and Intensity dataset </a:t>
            </a:r>
          </a:p>
          <a:p>
            <a:r>
              <a:rPr lang="en-US" dirty="0"/>
              <a:t>Looked activity across 3 days and used proportion of ‘yes’ days as proxy for activity</a:t>
            </a:r>
          </a:p>
          <a:p>
            <a:r>
              <a:rPr lang="en-US" dirty="0"/>
              <a:t>Used climate variables on the first day of each period</a:t>
            </a:r>
          </a:p>
          <a:p>
            <a:r>
              <a:rPr lang="en-US" dirty="0"/>
              <a:t>Changes to methodology: weighting status observations by intensity, filling in data gaps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7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Traditional ARIMA Model</a:t>
            </a:r>
          </a:p>
        </p:txBody>
      </p:sp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138ABE56-D225-874A-B2FD-F5FC341B6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467" y="1341081"/>
            <a:ext cx="3904192" cy="246133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A2E862-81F7-744A-A884-C2777E2ED6E2}"/>
              </a:ext>
            </a:extLst>
          </p:cNvPr>
          <p:cNvSpPr txBox="1"/>
          <p:nvPr/>
        </p:nvSpPr>
        <p:spPr>
          <a:xfrm>
            <a:off x="4732867" y="1041400"/>
            <a:ext cx="39539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ARIMA models are univariate forecasting models that are uniquely suited for data with ‘seasonality’ and/or long-term trends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Discovered that there is no concise long-term trend for this pollen data; troughs and peaks could be explained by </a:t>
            </a:r>
            <a:r>
              <a:rPr lang="en-US" dirty="0" err="1"/>
              <a:t>masting</a:t>
            </a:r>
            <a:r>
              <a:rPr lang="en-US" dirty="0"/>
              <a:t> or by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ARIMA model failed to accurately forecast </a:t>
            </a:r>
          </a:p>
        </p:txBody>
      </p:sp>
    </p:spTree>
    <p:extLst>
      <p:ext uri="{BB962C8B-B14F-4D97-AF65-F5344CB8AC3E}">
        <p14:creationId xmlns:p14="http://schemas.microsoft.com/office/powerpoint/2010/main" val="138467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machine learning?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57200" y="952500"/>
            <a:ext cx="5300133" cy="33623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Machine learning programs are given a set of inputs and outputs and attempt to fit a model</a:t>
            </a:r>
          </a:p>
          <a:p>
            <a:r>
              <a:rPr lang="en-US" dirty="0"/>
              <a:t>Why is it important? How is it different than standard modeling?</a:t>
            </a:r>
          </a:p>
        </p:txBody>
      </p:sp>
    </p:spTree>
    <p:extLst>
      <p:ext uri="{BB962C8B-B14F-4D97-AF65-F5344CB8AC3E}">
        <p14:creationId xmlns:p14="http://schemas.microsoft.com/office/powerpoint/2010/main" val="218860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Random Forest vs. RNN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 descr="A picture containing text, map&#10;&#10;Description automatically generated">
            <a:extLst>
              <a:ext uri="{FF2B5EF4-FFF2-40B4-BE49-F238E27FC236}">
                <a16:creationId xmlns:a16="http://schemas.microsoft.com/office/drawing/2014/main" id="{0C9394CB-148A-3F45-AB36-1CDBEFA7B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690687"/>
            <a:ext cx="3779931" cy="1762125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F9CE77B-0779-7445-AFBD-33F842A57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4572" y="1582034"/>
            <a:ext cx="4572000" cy="197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 Maple: A Case Study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476750" y="952500"/>
            <a:ext cx="4505325" cy="296227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50327D59-72E1-FE42-92E8-E7260EB12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1228725"/>
            <a:ext cx="4009944" cy="2686050"/>
          </a:xfrm>
          <a:prstGeom prst="rect">
            <a:avLst/>
          </a:prstGeom>
        </p:spPr>
      </p:pic>
      <p:pic>
        <p:nvPicPr>
          <p:cNvPr id="11" name="Picture 10" descr="A close up of a person&#10;&#10;Description automatically generated">
            <a:extLst>
              <a:ext uri="{FF2B5EF4-FFF2-40B4-BE49-F238E27FC236}">
                <a16:creationId xmlns:a16="http://schemas.microsoft.com/office/drawing/2014/main" id="{F9902BA8-7E71-8A41-B3B7-E4615844E0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224" b="18078"/>
          <a:stretch/>
        </p:blipFill>
        <p:spPr>
          <a:xfrm>
            <a:off x="4687287" y="952500"/>
            <a:ext cx="3787846" cy="22733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786079D-1EB9-8247-8AB5-D0B4DBFC9A72}"/>
              </a:ext>
            </a:extLst>
          </p:cNvPr>
          <p:cNvSpPr txBox="1"/>
          <p:nvPr/>
        </p:nvSpPr>
        <p:spPr>
          <a:xfrm>
            <a:off x="4441854" y="2671940"/>
            <a:ext cx="548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0.2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3AF29B-44FE-7640-9A2A-FBD8E190564D}"/>
              </a:ext>
            </a:extLst>
          </p:cNvPr>
          <p:cNvSpPr txBox="1"/>
          <p:nvPr/>
        </p:nvSpPr>
        <p:spPr>
          <a:xfrm>
            <a:off x="4410078" y="2186371"/>
            <a:ext cx="548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0.4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E271D4-2B45-034F-908E-BFF81E46B39C}"/>
              </a:ext>
            </a:extLst>
          </p:cNvPr>
          <p:cNvSpPr txBox="1"/>
          <p:nvPr/>
        </p:nvSpPr>
        <p:spPr>
          <a:xfrm>
            <a:off x="4425961" y="1696804"/>
            <a:ext cx="548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0.8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C5BCFA-3B1E-144D-8DF8-D2805B618753}"/>
              </a:ext>
            </a:extLst>
          </p:cNvPr>
          <p:cNvSpPr txBox="1"/>
          <p:nvPr/>
        </p:nvSpPr>
        <p:spPr>
          <a:xfrm>
            <a:off x="4395749" y="1249676"/>
            <a:ext cx="548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1.0</a:t>
            </a:r>
          </a:p>
        </p:txBody>
      </p:sp>
    </p:spTree>
    <p:extLst>
      <p:ext uri="{BB962C8B-B14F-4D97-AF65-F5344CB8AC3E}">
        <p14:creationId xmlns:p14="http://schemas.microsoft.com/office/powerpoint/2010/main" val="247890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 Maple: A Case Study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Kfold</a:t>
            </a:r>
            <a:r>
              <a:rPr lang="en-US" dirty="0"/>
              <a:t> cross validation to evaluate the model</a:t>
            </a:r>
          </a:p>
          <a:p>
            <a:r>
              <a:rPr lang="en-US" dirty="0"/>
              <a:t>Mean Average Percent Error: 2.6% (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50327D59-72E1-FE42-92E8-E7260EB12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1228725"/>
            <a:ext cx="2006600" cy="1344116"/>
          </a:xfrm>
          <a:prstGeom prst="rect">
            <a:avLst/>
          </a:prstGeom>
        </p:spPr>
      </p:pic>
      <p:pic>
        <p:nvPicPr>
          <p:cNvPr id="7" name="Picture 6" descr="A close up of a person&#10;&#10;Description automatically generated">
            <a:extLst>
              <a:ext uri="{FF2B5EF4-FFF2-40B4-BE49-F238E27FC236}">
                <a16:creationId xmlns:a16="http://schemas.microsoft.com/office/drawing/2014/main" id="{9EC5920F-9861-7D43-B913-501AA2ECF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278" y="1228725"/>
            <a:ext cx="1993472" cy="14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0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03"/>
            <a:ext cx="8229600" cy="52833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/>
              <a:t>What next?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24B59E8-98C2-49F8-BFC8-75B899B7A6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5750" y="952500"/>
            <a:ext cx="8696325" cy="3362325"/>
          </a:xfrm>
        </p:spPr>
        <p:txBody>
          <a:bodyPr>
            <a:normAutofit fontScale="92500"/>
          </a:bodyPr>
          <a:lstStyle/>
          <a:p>
            <a:r>
              <a:rPr lang="en-US" dirty="0"/>
              <a:t>Can we use the limited pollen release data we have as a model variable?</a:t>
            </a:r>
          </a:p>
          <a:p>
            <a:r>
              <a:rPr lang="en-US" dirty="0"/>
              <a:t>How can we improve model accuracy across species with minimal data?</a:t>
            </a:r>
          </a:p>
          <a:p>
            <a:r>
              <a:rPr lang="en-US" dirty="0"/>
              <a:t>How can we integrate long-term trends into models?</a:t>
            </a:r>
          </a:p>
          <a:p>
            <a:r>
              <a:rPr lang="en-US" dirty="0"/>
              <a:t>How can we predict pollen release across a region?</a:t>
            </a:r>
          </a:p>
        </p:txBody>
      </p:sp>
    </p:spTree>
    <p:extLst>
      <p:ext uri="{BB962C8B-B14F-4D97-AF65-F5344CB8AC3E}">
        <p14:creationId xmlns:p14="http://schemas.microsoft.com/office/powerpoint/2010/main" val="79273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59">
      <a:dk1>
        <a:sysClr val="windowText" lastClr="000000"/>
      </a:dk1>
      <a:lt1>
        <a:sysClr val="window" lastClr="FFFFFF"/>
      </a:lt1>
      <a:dk2>
        <a:srgbClr val="333941"/>
      </a:dk2>
      <a:lt2>
        <a:srgbClr val="F5ECD4"/>
      </a:lt2>
      <a:accent1>
        <a:srgbClr val="6FA8D6"/>
      </a:accent1>
      <a:accent2>
        <a:srgbClr val="FA824D"/>
      </a:accent2>
      <a:accent3>
        <a:srgbClr val="9BBB59"/>
      </a:accent3>
      <a:accent4>
        <a:srgbClr val="8063AC"/>
      </a:accent4>
      <a:accent5>
        <a:srgbClr val="6ABD60"/>
      </a:accent5>
      <a:accent6>
        <a:srgbClr val="F27024"/>
      </a:accent6>
      <a:hlink>
        <a:srgbClr val="26232D"/>
      </a:hlink>
      <a:folHlink>
        <a:srgbClr val="3A94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259">
      <a:dk1>
        <a:sysClr val="windowText" lastClr="000000"/>
      </a:dk1>
      <a:lt1>
        <a:sysClr val="window" lastClr="FFFFFF"/>
      </a:lt1>
      <a:dk2>
        <a:srgbClr val="333941"/>
      </a:dk2>
      <a:lt2>
        <a:srgbClr val="F5ECD4"/>
      </a:lt2>
      <a:accent1>
        <a:srgbClr val="6FA8D6"/>
      </a:accent1>
      <a:accent2>
        <a:srgbClr val="FA824D"/>
      </a:accent2>
      <a:accent3>
        <a:srgbClr val="9BBB59"/>
      </a:accent3>
      <a:accent4>
        <a:srgbClr val="8063AC"/>
      </a:accent4>
      <a:accent5>
        <a:srgbClr val="6ABD60"/>
      </a:accent5>
      <a:accent6>
        <a:srgbClr val="F27024"/>
      </a:accent6>
      <a:hlink>
        <a:srgbClr val="26232D"/>
      </a:hlink>
      <a:folHlink>
        <a:srgbClr val="3A94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259</Words>
  <Application>Microsoft Macintosh PowerPoint</Application>
  <PresentationFormat>On-screen Show (16:9)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Background</vt:lpstr>
      <vt:lpstr>Methodology &amp; Data</vt:lpstr>
      <vt:lpstr>Traditional ARIMA Model</vt:lpstr>
      <vt:lpstr>What is machine learning?</vt:lpstr>
      <vt:lpstr>Random Forest vs. RNN</vt:lpstr>
      <vt:lpstr>Red Maple: A Case Study</vt:lpstr>
      <vt:lpstr>Red Maple: A Case Study</vt:lpstr>
      <vt:lpstr>What next?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Filler, Sydney Claire - (sfiller)</dc:creator>
  <cp:lastModifiedBy>Filler, Sydney Claire - (sfiller)</cp:lastModifiedBy>
  <cp:revision>8</cp:revision>
  <dcterms:created xsi:type="dcterms:W3CDTF">2020-03-31T20:53:10Z</dcterms:created>
  <dcterms:modified xsi:type="dcterms:W3CDTF">2020-04-01T15:58:31Z</dcterms:modified>
</cp:coreProperties>
</file>